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sldIdLst>
    <p:sldId id="256" r:id="rId2"/>
    <p:sldId id="269" r:id="rId3"/>
    <p:sldId id="257" r:id="rId4"/>
    <p:sldId id="268" r:id="rId5"/>
    <p:sldId id="258" r:id="rId6"/>
    <p:sldId id="259" r:id="rId7"/>
    <p:sldId id="260" r:id="rId8"/>
    <p:sldId id="262" r:id="rId9"/>
    <p:sldId id="263"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5321"/>
  </p:normalViewPr>
  <p:slideViewPr>
    <p:cSldViewPr snapToGrid="0" snapToObjects="1">
      <p:cViewPr varScale="1">
        <p:scale>
          <a:sx n="76" d="100"/>
          <a:sy n="76" d="100"/>
        </p:scale>
        <p:origin x="21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740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03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761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304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874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09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332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91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123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833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6/14/20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439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6/14/20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93657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learningmanifesto.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C457-81F2-2848-A0C7-5A444D085FBB}"/>
              </a:ext>
            </a:extLst>
          </p:cNvPr>
          <p:cNvSpPr>
            <a:spLocks noGrp="1"/>
          </p:cNvSpPr>
          <p:nvPr>
            <p:ph type="ctrTitle"/>
          </p:nvPr>
        </p:nvSpPr>
        <p:spPr>
          <a:xfrm>
            <a:off x="1056968" y="1545463"/>
            <a:ext cx="7352935" cy="3876541"/>
          </a:xfrm>
        </p:spPr>
        <p:txBody>
          <a:bodyPr>
            <a:normAutofit/>
          </a:bodyPr>
          <a:lstStyle/>
          <a:p>
            <a:pPr algn="ctr"/>
            <a:r>
              <a:rPr lang="en-US" sz="2400" dirty="0">
                <a:solidFill>
                  <a:schemeClr val="tx1"/>
                </a:solidFill>
              </a:rPr>
              <a:t>Technology Integration Research Project</a:t>
            </a: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Karlene Roberts</a:t>
            </a:r>
            <a:br>
              <a:rPr lang="en-US" sz="2400" dirty="0">
                <a:solidFill>
                  <a:schemeClr val="tx1"/>
                </a:solidFill>
              </a:rPr>
            </a:br>
            <a:br>
              <a:rPr lang="en-US" sz="2400" dirty="0">
                <a:solidFill>
                  <a:schemeClr val="tx1"/>
                </a:solidFill>
              </a:rPr>
            </a:br>
            <a:r>
              <a:rPr lang="en-US" sz="2400" dirty="0">
                <a:solidFill>
                  <a:schemeClr val="tx1"/>
                </a:solidFill>
              </a:rPr>
              <a:t>ENC 710: Learning in an Era of Technology </a:t>
            </a:r>
            <a:br>
              <a:rPr lang="en-US" sz="2400" dirty="0">
                <a:solidFill>
                  <a:schemeClr val="tx1"/>
                </a:solidFill>
              </a:rPr>
            </a:br>
            <a:br>
              <a:rPr lang="en-US" sz="2400" dirty="0">
                <a:solidFill>
                  <a:schemeClr val="tx1"/>
                </a:solidFill>
              </a:rPr>
            </a:br>
            <a:r>
              <a:rPr lang="en-US" sz="2400" dirty="0">
                <a:solidFill>
                  <a:schemeClr val="tx1"/>
                </a:solidFill>
              </a:rPr>
              <a:t>Dr. Dean Cantu</a:t>
            </a:r>
            <a:br>
              <a:rPr lang="en-US" sz="2400" dirty="0">
                <a:solidFill>
                  <a:schemeClr val="tx1"/>
                </a:solidFill>
              </a:rPr>
            </a:br>
            <a:br>
              <a:rPr lang="en-US" sz="2400" dirty="0">
                <a:solidFill>
                  <a:schemeClr val="tx1"/>
                </a:solidFill>
              </a:rPr>
            </a:br>
            <a:r>
              <a:rPr lang="en-US" sz="2400" dirty="0">
                <a:solidFill>
                  <a:schemeClr val="tx1"/>
                </a:solidFill>
              </a:rPr>
              <a:t>June 17, 2020</a:t>
            </a:r>
            <a:endParaRPr lang="en-US" sz="4000" dirty="0">
              <a:solidFill>
                <a:schemeClr val="tx1"/>
              </a:solidFill>
            </a:endParaRPr>
          </a:p>
        </p:txBody>
      </p:sp>
    </p:spTree>
    <p:extLst>
      <p:ext uri="{BB962C8B-B14F-4D97-AF65-F5344CB8AC3E}">
        <p14:creationId xmlns:p14="http://schemas.microsoft.com/office/powerpoint/2010/main" val="261672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5837-127E-F949-8D12-1A4680369F3A}"/>
              </a:ext>
            </a:extLst>
          </p:cNvPr>
          <p:cNvSpPr>
            <a:spLocks noGrp="1"/>
          </p:cNvSpPr>
          <p:nvPr>
            <p:ph type="title"/>
          </p:nvPr>
        </p:nvSpPr>
        <p:spPr/>
        <p:txBody>
          <a:bodyPr/>
          <a:lstStyle/>
          <a:p>
            <a:r>
              <a:rPr lang="en-US" dirty="0"/>
              <a:t>Social Justice &amp; Equity</a:t>
            </a:r>
          </a:p>
        </p:txBody>
      </p:sp>
      <p:sp>
        <p:nvSpPr>
          <p:cNvPr id="3" name="Content Placeholder 2">
            <a:extLst>
              <a:ext uri="{FF2B5EF4-FFF2-40B4-BE49-F238E27FC236}">
                <a16:creationId xmlns:a16="http://schemas.microsoft.com/office/drawing/2014/main" id="{B0486697-8EDA-B547-9C09-A8F7F9BFB5E8}"/>
              </a:ext>
            </a:extLst>
          </p:cNvPr>
          <p:cNvSpPr>
            <a:spLocks noGrp="1"/>
          </p:cNvSpPr>
          <p:nvPr>
            <p:ph idx="1"/>
          </p:nvPr>
        </p:nvSpPr>
        <p:spPr/>
        <p:txBody>
          <a:bodyPr/>
          <a:lstStyle/>
          <a:p>
            <a:pPr marL="0" indent="0">
              <a:buNone/>
            </a:pPr>
            <a:r>
              <a:rPr lang="en-US" dirty="0">
                <a:solidFill>
                  <a:schemeClr val="tx1"/>
                </a:solidFill>
              </a:rPr>
              <a:t>“Provide students with affordable access to the high-quality resources they need to be successful and to empower them to become curators of their own learning” (Reimagining the Role of Technology in Higher Education, 2017).</a:t>
            </a:r>
          </a:p>
          <a:p>
            <a:pPr marL="0" indent="0">
              <a:buNone/>
            </a:pPr>
            <a:endParaRPr lang="en-US" dirty="0">
              <a:solidFill>
                <a:schemeClr val="tx1"/>
              </a:solidFill>
            </a:endParaRPr>
          </a:p>
        </p:txBody>
      </p:sp>
    </p:spTree>
    <p:extLst>
      <p:ext uri="{BB962C8B-B14F-4D97-AF65-F5344CB8AC3E}">
        <p14:creationId xmlns:p14="http://schemas.microsoft.com/office/powerpoint/2010/main" val="309026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4CA8-0232-E140-887A-E9A3DE677594}"/>
              </a:ext>
            </a:extLst>
          </p:cNvPr>
          <p:cNvSpPr>
            <a:spLocks noGrp="1"/>
          </p:cNvSpPr>
          <p:nvPr>
            <p:ph type="title"/>
          </p:nvPr>
        </p:nvSpPr>
        <p:spPr/>
        <p:txBody>
          <a:bodyPr/>
          <a:lstStyle/>
          <a:p>
            <a:r>
              <a:rPr lang="en-US" dirty="0"/>
              <a:t>Learning that supports students</a:t>
            </a:r>
          </a:p>
        </p:txBody>
      </p:sp>
      <p:sp>
        <p:nvSpPr>
          <p:cNvPr id="3" name="Content Placeholder 2">
            <a:extLst>
              <a:ext uri="{FF2B5EF4-FFF2-40B4-BE49-F238E27FC236}">
                <a16:creationId xmlns:a16="http://schemas.microsoft.com/office/drawing/2014/main" id="{272A58FC-A05B-164E-8A3D-6622CC8A98B1}"/>
              </a:ext>
            </a:extLst>
          </p:cNvPr>
          <p:cNvSpPr>
            <a:spLocks noGrp="1"/>
          </p:cNvSpPr>
          <p:nvPr>
            <p:ph idx="1"/>
          </p:nvPr>
        </p:nvSpPr>
        <p:spPr>
          <a:xfrm>
            <a:off x="3869268" y="864108"/>
            <a:ext cx="7408332" cy="1845225"/>
          </a:xfrm>
        </p:spPr>
        <p:txBody>
          <a:bodyPr/>
          <a:lstStyle/>
          <a:p>
            <a:pPr marL="0" indent="0">
              <a:buNone/>
            </a:pPr>
            <a:r>
              <a:rPr lang="en-US" dirty="0">
                <a:solidFill>
                  <a:schemeClr val="tx1"/>
                </a:solidFill>
              </a:rPr>
              <a:t>Create a network of learning that supports students as creators and entrepreneurs, and agents of their own learning” </a:t>
            </a:r>
            <a:r>
              <a:rPr lang="en-US" sz="1800" dirty="0">
                <a:solidFill>
                  <a:schemeClr val="tx1"/>
                </a:solidFill>
              </a:rPr>
              <a:t>(Reimagining the Role of Technology in Higher Education, 2017).</a:t>
            </a:r>
            <a:endParaRPr lang="en-US" dirty="0">
              <a:solidFill>
                <a:schemeClr val="tx1"/>
              </a:solidFill>
            </a:endParaRPr>
          </a:p>
          <a:p>
            <a:endParaRPr lang="en-US" dirty="0"/>
          </a:p>
          <a:p>
            <a:endParaRPr lang="en-US" dirty="0"/>
          </a:p>
        </p:txBody>
      </p:sp>
      <p:pic>
        <p:nvPicPr>
          <p:cNvPr id="5" name="Picture 4">
            <a:extLst>
              <a:ext uri="{FF2B5EF4-FFF2-40B4-BE49-F238E27FC236}">
                <a16:creationId xmlns:a16="http://schemas.microsoft.com/office/drawing/2014/main" id="{F5821450-B84C-CC41-B5D8-F7FA279002BE}"/>
              </a:ext>
            </a:extLst>
          </p:cNvPr>
          <p:cNvPicPr>
            <a:picLocks noChangeAspect="1"/>
          </p:cNvPicPr>
          <p:nvPr/>
        </p:nvPicPr>
        <p:blipFill>
          <a:blip r:embed="rId2"/>
          <a:stretch>
            <a:fillRect/>
          </a:stretch>
        </p:blipFill>
        <p:spPr>
          <a:xfrm>
            <a:off x="4724400" y="2096567"/>
            <a:ext cx="4776218" cy="3186633"/>
          </a:xfrm>
          <a:prstGeom prst="rect">
            <a:avLst/>
          </a:prstGeom>
        </p:spPr>
      </p:pic>
    </p:spTree>
    <p:extLst>
      <p:ext uri="{BB962C8B-B14F-4D97-AF65-F5344CB8AC3E}">
        <p14:creationId xmlns:p14="http://schemas.microsoft.com/office/powerpoint/2010/main" val="194096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369B-631D-F64C-B89D-8DCC1289187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DE6FF2F-5458-7E4E-8A2A-C74373CC5EE8}"/>
              </a:ext>
            </a:extLst>
          </p:cNvPr>
          <p:cNvSpPr>
            <a:spLocks noGrp="1"/>
          </p:cNvSpPr>
          <p:nvPr>
            <p:ph idx="1"/>
          </p:nvPr>
        </p:nvSpPr>
        <p:spPr>
          <a:xfrm>
            <a:off x="3869268" y="605282"/>
            <a:ext cx="7763932" cy="5638292"/>
          </a:xfrm>
        </p:spPr>
        <p:txBody>
          <a:bodyPr>
            <a:normAutofit/>
          </a:bodyPr>
          <a:lstStyle/>
          <a:p>
            <a:pPr marL="0" indent="0" algn="ctr">
              <a:buNone/>
            </a:pPr>
            <a:r>
              <a:rPr lang="en-US" dirty="0">
                <a:solidFill>
                  <a:schemeClr val="tx1"/>
                </a:solidFill>
              </a:rPr>
              <a:t>References</a:t>
            </a:r>
            <a:endParaRPr lang="en-US" dirty="0"/>
          </a:p>
          <a:p>
            <a:pPr marL="0" indent="0">
              <a:buNone/>
            </a:pPr>
            <a:r>
              <a:rPr lang="en-US" sz="1800" dirty="0">
                <a:solidFill>
                  <a:schemeClr val="tx1"/>
                </a:solidFill>
              </a:rPr>
              <a:t>Hunter College (n.d.). Academic Center for Excellence in Research </a:t>
            </a:r>
          </a:p>
          <a:p>
            <a:pPr marL="0" indent="0">
              <a:buNone/>
            </a:pPr>
            <a:r>
              <a:rPr lang="en-US" sz="1800" dirty="0">
                <a:solidFill>
                  <a:schemeClr val="tx1"/>
                </a:solidFill>
              </a:rPr>
              <a:t>     and Teaching. https://</a:t>
            </a:r>
            <a:r>
              <a:rPr lang="en-US" sz="1800" dirty="0" err="1">
                <a:solidFill>
                  <a:schemeClr val="tx1"/>
                </a:solidFill>
              </a:rPr>
              <a:t>acert.hunter.cuny.edu</a:t>
            </a:r>
            <a:endParaRPr lang="en-US" sz="1800" dirty="0">
              <a:solidFill>
                <a:schemeClr val="tx1"/>
              </a:solidFill>
            </a:endParaRPr>
          </a:p>
          <a:p>
            <a:pPr marL="0" indent="0">
              <a:buNone/>
            </a:pPr>
            <a:r>
              <a:rPr lang="en-US" sz="1800" dirty="0">
                <a:solidFill>
                  <a:schemeClr val="tx1"/>
                </a:solidFill>
              </a:rPr>
              <a:t>Reiser, R. A., Dempsey, J. V. (2018) </a:t>
            </a:r>
            <a:r>
              <a:rPr lang="en-US" sz="1800" i="1" dirty="0">
                <a:solidFill>
                  <a:schemeClr val="tx1"/>
                </a:solidFill>
              </a:rPr>
              <a:t>Trends and issues in instructional  </a:t>
            </a:r>
          </a:p>
          <a:p>
            <a:pPr marL="0" indent="0">
              <a:buNone/>
            </a:pPr>
            <a:r>
              <a:rPr lang="en-US" sz="1800" i="1" dirty="0">
                <a:solidFill>
                  <a:schemeClr val="tx1"/>
                </a:solidFill>
              </a:rPr>
              <a:t>      design and technology.  </a:t>
            </a:r>
            <a:r>
              <a:rPr lang="en-US" sz="1800" dirty="0">
                <a:solidFill>
                  <a:schemeClr val="tx1"/>
                </a:solidFill>
              </a:rPr>
              <a:t>Pearson.</a:t>
            </a:r>
          </a:p>
          <a:p>
            <a:pPr marL="0" indent="0">
              <a:buNone/>
            </a:pPr>
            <a:r>
              <a:rPr lang="en-US" sz="1800" dirty="0">
                <a:solidFill>
                  <a:schemeClr val="tx1"/>
                </a:solidFill>
              </a:rPr>
              <a:t>The Instigators (n. d.). Serious eLearning manifesto.  </a:t>
            </a:r>
          </a:p>
          <a:p>
            <a:pPr marL="0" indent="0">
              <a:buNone/>
            </a:pPr>
            <a:r>
              <a:rPr lang="en-US" sz="1800" dirty="0">
                <a:solidFill>
                  <a:schemeClr val="tx1"/>
                </a:solidFill>
              </a:rPr>
              <a:t>       https://</a:t>
            </a:r>
            <a:r>
              <a:rPr lang="en-US" sz="1800" dirty="0" err="1">
                <a:solidFill>
                  <a:schemeClr val="tx1"/>
                </a:solidFill>
              </a:rPr>
              <a:t>elearningmanifesto.org</a:t>
            </a:r>
            <a:endParaRPr lang="en-US" sz="1800" dirty="0">
              <a:solidFill>
                <a:schemeClr val="tx1"/>
              </a:solidFill>
            </a:endParaRPr>
          </a:p>
          <a:p>
            <a:pPr marL="0" indent="0">
              <a:buNone/>
            </a:pPr>
            <a:r>
              <a:rPr lang="en-US" sz="1800" dirty="0">
                <a:solidFill>
                  <a:schemeClr val="tx1"/>
                </a:solidFill>
              </a:rPr>
              <a:t>The City University of New York. (n.d.). Mission. The City University of New York. </a:t>
            </a:r>
          </a:p>
          <a:p>
            <a:pPr marL="0" indent="0">
              <a:buNone/>
            </a:pPr>
            <a:r>
              <a:rPr lang="en-US" sz="1800" dirty="0">
                <a:solidFill>
                  <a:schemeClr val="tx1"/>
                </a:solidFill>
              </a:rPr>
              <a:t>       Retrieved June 14, 2020, from https://</a:t>
            </a:r>
            <a:r>
              <a:rPr lang="en-US" sz="1800" dirty="0" err="1">
                <a:solidFill>
                  <a:schemeClr val="tx1"/>
                </a:solidFill>
              </a:rPr>
              <a:t>www.cuny.edu</a:t>
            </a:r>
            <a:r>
              <a:rPr lang="en-US" sz="1800" dirty="0">
                <a:solidFill>
                  <a:schemeClr val="tx1"/>
                </a:solidFill>
              </a:rPr>
              <a:t>/about/mission/</a:t>
            </a:r>
          </a:p>
          <a:p>
            <a:pPr marL="0" indent="0">
              <a:buNone/>
            </a:pPr>
            <a:r>
              <a:rPr lang="en-US" sz="1800" dirty="0">
                <a:solidFill>
                  <a:schemeClr val="tx1"/>
                </a:solidFill>
              </a:rPr>
              <a:t>U.S. Department of Education, Office of Educational Technology </a:t>
            </a:r>
          </a:p>
          <a:p>
            <a:pPr marL="0" indent="0">
              <a:buNone/>
            </a:pPr>
            <a:r>
              <a:rPr lang="en-US" sz="1800" dirty="0">
                <a:solidFill>
                  <a:schemeClr val="tx1"/>
                </a:solidFill>
              </a:rPr>
              <a:t>     (2017, January). </a:t>
            </a:r>
            <a:r>
              <a:rPr lang="en-US" sz="1800" i="1" dirty="0">
                <a:solidFill>
                  <a:schemeClr val="tx1"/>
                </a:solidFill>
              </a:rPr>
              <a:t>Reimagining the role of technology in higher education: A </a:t>
            </a:r>
          </a:p>
          <a:p>
            <a:pPr marL="0" indent="0">
              <a:buNone/>
            </a:pPr>
            <a:r>
              <a:rPr lang="en-US" sz="1800" i="1" dirty="0">
                <a:solidFill>
                  <a:schemeClr val="tx1"/>
                </a:solidFill>
              </a:rPr>
              <a:t>      supplement to the National Educational Technology Plan</a:t>
            </a:r>
            <a:r>
              <a:rPr lang="en-US" sz="1800" dirty="0">
                <a:solidFill>
                  <a:schemeClr val="tx1"/>
                </a:solidFill>
              </a:rPr>
              <a:t>. </a:t>
            </a:r>
          </a:p>
          <a:p>
            <a:pPr marL="0" indent="0">
              <a:buNone/>
            </a:pPr>
            <a:r>
              <a:rPr lang="en-US" sz="1800" dirty="0">
                <a:solidFill>
                  <a:schemeClr val="tx1"/>
                </a:solidFill>
              </a:rPr>
              <a:t>     https://</a:t>
            </a:r>
            <a:r>
              <a:rPr lang="en-US" sz="1800" dirty="0" err="1">
                <a:solidFill>
                  <a:schemeClr val="tx1"/>
                </a:solidFill>
              </a:rPr>
              <a:t>tech.ed.gov</a:t>
            </a:r>
            <a:r>
              <a:rPr lang="en-US" sz="1800" dirty="0">
                <a:solidFill>
                  <a:schemeClr val="tx1"/>
                </a:solidFill>
              </a:rPr>
              <a:t>/files/2017/01/Higher-Ed-</a:t>
            </a:r>
            <a:r>
              <a:rPr lang="en-US" sz="1800" dirty="0" err="1">
                <a:solidFill>
                  <a:schemeClr val="tx1"/>
                </a:solidFill>
              </a:rPr>
              <a:t>NETP.pdf</a:t>
            </a:r>
            <a:endParaRPr lang="en-US" sz="1800" dirty="0">
              <a:solidFill>
                <a:schemeClr val="tx1"/>
              </a:solidFill>
            </a:endParaRPr>
          </a:p>
        </p:txBody>
      </p:sp>
    </p:spTree>
    <p:extLst>
      <p:ext uri="{BB962C8B-B14F-4D97-AF65-F5344CB8AC3E}">
        <p14:creationId xmlns:p14="http://schemas.microsoft.com/office/powerpoint/2010/main" val="191749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E9B9-77CD-7948-83AD-2D2DB386ACA4}"/>
              </a:ext>
            </a:extLst>
          </p:cNvPr>
          <p:cNvSpPr>
            <a:spLocks noGrp="1"/>
          </p:cNvSpPr>
          <p:nvPr>
            <p:ph type="title"/>
          </p:nvPr>
        </p:nvSpPr>
        <p:spPr/>
        <p:txBody>
          <a:bodyPr/>
          <a:lstStyle/>
          <a:p>
            <a:r>
              <a:rPr lang="en-US" dirty="0"/>
              <a:t>CITY UNIVERSITY OF NEW  YORK</a:t>
            </a:r>
          </a:p>
        </p:txBody>
      </p:sp>
      <p:sp>
        <p:nvSpPr>
          <p:cNvPr id="3" name="Content Placeholder 2">
            <a:extLst>
              <a:ext uri="{FF2B5EF4-FFF2-40B4-BE49-F238E27FC236}">
                <a16:creationId xmlns:a16="http://schemas.microsoft.com/office/drawing/2014/main" id="{9F6CDB12-FD3B-714B-B4E0-09BE6B3E779B}"/>
              </a:ext>
            </a:extLst>
          </p:cNvPr>
          <p:cNvSpPr>
            <a:spLocks noGrp="1"/>
          </p:cNvSpPr>
          <p:nvPr>
            <p:ph idx="1"/>
          </p:nvPr>
        </p:nvSpPr>
        <p:spPr/>
        <p:txBody>
          <a:bodyPr/>
          <a:lstStyle/>
          <a:p>
            <a:r>
              <a:rPr lang="en-US" dirty="0">
                <a:solidFill>
                  <a:schemeClr val="tx1"/>
                </a:solidFill>
              </a:rPr>
              <a:t>11 senior colleges, 7 community colleges, 7 graduate honors and professional schools.</a:t>
            </a:r>
          </a:p>
          <a:p>
            <a:r>
              <a:rPr lang="en-US" dirty="0">
                <a:solidFill>
                  <a:schemeClr val="tx1"/>
                </a:solidFill>
              </a:rPr>
              <a:t>275,000 degree seeking students, 250,000 continuing education and certificate students.</a:t>
            </a:r>
          </a:p>
          <a:p>
            <a:r>
              <a:rPr lang="en-US" dirty="0">
                <a:solidFill>
                  <a:schemeClr val="tx1"/>
                </a:solidFill>
              </a:rPr>
              <a:t>Institution that offers economic mobility to low income individuals.</a:t>
            </a:r>
          </a:p>
          <a:p>
            <a:pPr marL="0" indent="0">
              <a:buNone/>
            </a:pPr>
            <a:endParaRPr lang="en-US" dirty="0"/>
          </a:p>
        </p:txBody>
      </p:sp>
    </p:spTree>
    <p:extLst>
      <p:ext uri="{BB962C8B-B14F-4D97-AF65-F5344CB8AC3E}">
        <p14:creationId xmlns:p14="http://schemas.microsoft.com/office/powerpoint/2010/main" val="91415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123B-1095-F048-9583-87E6B5AC5F7D}"/>
              </a:ext>
            </a:extLst>
          </p:cNvPr>
          <p:cNvSpPr>
            <a:spLocks noGrp="1"/>
          </p:cNvSpPr>
          <p:nvPr>
            <p:ph type="title"/>
          </p:nvPr>
        </p:nvSpPr>
        <p:spPr/>
        <p:txBody>
          <a:bodyPr/>
          <a:lstStyle/>
          <a:p>
            <a:r>
              <a:rPr lang="en-US" dirty="0"/>
              <a:t>CUNY</a:t>
            </a:r>
            <a:br>
              <a:rPr lang="en-US" dirty="0"/>
            </a:br>
            <a:r>
              <a:rPr lang="en-US" dirty="0"/>
              <a:t>Hunter College</a:t>
            </a:r>
            <a:br>
              <a:rPr lang="en-US" dirty="0"/>
            </a:br>
            <a:endParaRPr lang="en-US" dirty="0"/>
          </a:p>
        </p:txBody>
      </p:sp>
      <p:pic>
        <p:nvPicPr>
          <p:cNvPr id="5" name="Content Placeholder 4">
            <a:extLst>
              <a:ext uri="{FF2B5EF4-FFF2-40B4-BE49-F238E27FC236}">
                <a16:creationId xmlns:a16="http://schemas.microsoft.com/office/drawing/2014/main" id="{5C8E9409-9C01-A647-83FA-C9B293C23E1D}"/>
              </a:ext>
            </a:extLst>
          </p:cNvPr>
          <p:cNvPicPr>
            <a:picLocks noGrp="1" noChangeAspect="1"/>
          </p:cNvPicPr>
          <p:nvPr>
            <p:ph idx="1"/>
          </p:nvPr>
        </p:nvPicPr>
        <p:blipFill>
          <a:blip r:embed="rId2"/>
          <a:stretch>
            <a:fillRect/>
          </a:stretch>
        </p:blipFill>
        <p:spPr>
          <a:xfrm>
            <a:off x="3624040" y="760564"/>
            <a:ext cx="4180153" cy="2690974"/>
          </a:xfrm>
        </p:spPr>
      </p:pic>
      <p:sp>
        <p:nvSpPr>
          <p:cNvPr id="6" name="TextBox 5">
            <a:extLst>
              <a:ext uri="{FF2B5EF4-FFF2-40B4-BE49-F238E27FC236}">
                <a16:creationId xmlns:a16="http://schemas.microsoft.com/office/drawing/2014/main" id="{7D773593-A626-3C4D-93F0-6BE53DBA487A}"/>
              </a:ext>
            </a:extLst>
          </p:cNvPr>
          <p:cNvSpPr txBox="1"/>
          <p:nvPr/>
        </p:nvSpPr>
        <p:spPr>
          <a:xfrm>
            <a:off x="3542656" y="3574442"/>
            <a:ext cx="3413306" cy="261610"/>
          </a:xfrm>
          <a:prstGeom prst="rect">
            <a:avLst/>
          </a:prstGeom>
          <a:noFill/>
        </p:spPr>
        <p:txBody>
          <a:bodyPr wrap="square" rtlCol="0">
            <a:spAutoFit/>
          </a:bodyPr>
          <a:lstStyle/>
          <a:p>
            <a:r>
              <a:rPr lang="en-US" sz="1100" dirty="0"/>
              <a:t>Source: https://</a:t>
            </a:r>
            <a:r>
              <a:rPr lang="en-US" sz="1100" dirty="0" err="1"/>
              <a:t>images.app.goo.gl</a:t>
            </a:r>
            <a:r>
              <a:rPr lang="en-US" sz="1100" dirty="0"/>
              <a:t>/i2xvkGAH1fboLKZ79</a:t>
            </a:r>
          </a:p>
        </p:txBody>
      </p:sp>
      <p:pic>
        <p:nvPicPr>
          <p:cNvPr id="8" name="Picture 7">
            <a:extLst>
              <a:ext uri="{FF2B5EF4-FFF2-40B4-BE49-F238E27FC236}">
                <a16:creationId xmlns:a16="http://schemas.microsoft.com/office/drawing/2014/main" id="{71619FD4-9C07-964F-8127-89A6DAC43214}"/>
              </a:ext>
            </a:extLst>
          </p:cNvPr>
          <p:cNvPicPr>
            <a:picLocks noChangeAspect="1"/>
          </p:cNvPicPr>
          <p:nvPr/>
        </p:nvPicPr>
        <p:blipFill>
          <a:blip r:embed="rId3"/>
          <a:stretch>
            <a:fillRect/>
          </a:stretch>
        </p:blipFill>
        <p:spPr>
          <a:xfrm>
            <a:off x="7017623" y="3451538"/>
            <a:ext cx="4180153" cy="3134398"/>
          </a:xfrm>
          <a:prstGeom prst="rect">
            <a:avLst/>
          </a:prstGeom>
        </p:spPr>
      </p:pic>
      <p:sp>
        <p:nvSpPr>
          <p:cNvPr id="9" name="TextBox 8">
            <a:extLst>
              <a:ext uri="{FF2B5EF4-FFF2-40B4-BE49-F238E27FC236}">
                <a16:creationId xmlns:a16="http://schemas.microsoft.com/office/drawing/2014/main" id="{DB419D79-1570-4947-B30F-5001D7431B60}"/>
              </a:ext>
            </a:extLst>
          </p:cNvPr>
          <p:cNvSpPr txBox="1"/>
          <p:nvPr/>
        </p:nvSpPr>
        <p:spPr>
          <a:xfrm>
            <a:off x="6955962" y="6596390"/>
            <a:ext cx="3618964" cy="261610"/>
          </a:xfrm>
          <a:prstGeom prst="rect">
            <a:avLst/>
          </a:prstGeom>
          <a:noFill/>
        </p:spPr>
        <p:txBody>
          <a:bodyPr wrap="square" rtlCol="0">
            <a:spAutoFit/>
          </a:bodyPr>
          <a:lstStyle/>
          <a:p>
            <a:r>
              <a:rPr lang="en-US" sz="1100" dirty="0"/>
              <a:t>Source: https://</a:t>
            </a:r>
            <a:r>
              <a:rPr lang="en-US" sz="1100" dirty="0" err="1"/>
              <a:t>images.app.goo.gl</a:t>
            </a:r>
            <a:r>
              <a:rPr lang="en-US" sz="1100" dirty="0"/>
              <a:t>/N8KNF1RSSibw92xf6</a:t>
            </a:r>
          </a:p>
        </p:txBody>
      </p:sp>
    </p:spTree>
    <p:extLst>
      <p:ext uri="{BB962C8B-B14F-4D97-AF65-F5344CB8AC3E}">
        <p14:creationId xmlns:p14="http://schemas.microsoft.com/office/powerpoint/2010/main" val="411855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8C5B-B209-3147-BC1F-B78FA7C3F0CB}"/>
              </a:ext>
            </a:extLst>
          </p:cNvPr>
          <p:cNvSpPr>
            <a:spLocks noGrp="1"/>
          </p:cNvSpPr>
          <p:nvPr>
            <p:ph type="title"/>
          </p:nvPr>
        </p:nvSpPr>
        <p:spPr/>
        <p:txBody>
          <a:bodyPr/>
          <a:lstStyle/>
          <a:p>
            <a:r>
              <a:rPr lang="en-US" dirty="0"/>
              <a:t>Student Centered Approach</a:t>
            </a:r>
          </a:p>
        </p:txBody>
      </p:sp>
      <p:sp>
        <p:nvSpPr>
          <p:cNvPr id="3" name="Content Placeholder 2">
            <a:extLst>
              <a:ext uri="{FF2B5EF4-FFF2-40B4-BE49-F238E27FC236}">
                <a16:creationId xmlns:a16="http://schemas.microsoft.com/office/drawing/2014/main" id="{4D7E8137-8F64-5546-AAFE-F555CEA61F87}"/>
              </a:ext>
            </a:extLst>
          </p:cNvPr>
          <p:cNvSpPr>
            <a:spLocks noGrp="1"/>
          </p:cNvSpPr>
          <p:nvPr>
            <p:ph idx="1"/>
          </p:nvPr>
        </p:nvSpPr>
        <p:spPr/>
        <p:txBody>
          <a:bodyPr/>
          <a:lstStyle/>
          <a:p>
            <a:pPr marL="0" indent="0">
              <a:buNone/>
            </a:pPr>
            <a:r>
              <a:rPr lang="en-US" dirty="0"/>
              <a:t>“</a:t>
            </a:r>
            <a:r>
              <a:rPr lang="en-US" dirty="0">
                <a:solidFill>
                  <a:schemeClr val="tx1"/>
                </a:solidFill>
              </a:rPr>
              <a:t>By placing students at the center, we can frame our understanding and design of programs, course offerings, and institutions based on their attributes and needs. In this way, our institutional policies and practices can better help students overcome barriers to successful completion. In addition, we can expand our ability to provide higher education opportunities for a greater number of students, with a broader range of needs, at a lower cost” (Reimagining the Role of Technology in Higher Education, 2017).</a:t>
            </a: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92255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3AE4-4193-6A47-887E-72F7892FA549}"/>
              </a:ext>
            </a:extLst>
          </p:cNvPr>
          <p:cNvSpPr>
            <a:spLocks noGrp="1"/>
          </p:cNvSpPr>
          <p:nvPr>
            <p:ph type="title"/>
          </p:nvPr>
        </p:nvSpPr>
        <p:spPr/>
        <p:txBody>
          <a:bodyPr/>
          <a:lstStyle/>
          <a:p>
            <a:r>
              <a:rPr lang="en-US" dirty="0"/>
              <a:t>Philosophy of Higher Education</a:t>
            </a:r>
          </a:p>
        </p:txBody>
      </p:sp>
      <p:sp>
        <p:nvSpPr>
          <p:cNvPr id="3" name="Content Placeholder 2">
            <a:extLst>
              <a:ext uri="{FF2B5EF4-FFF2-40B4-BE49-F238E27FC236}">
                <a16:creationId xmlns:a16="http://schemas.microsoft.com/office/drawing/2014/main" id="{D80C89F8-CE03-C749-ADDD-D166904E3EB6}"/>
              </a:ext>
            </a:extLst>
          </p:cNvPr>
          <p:cNvSpPr>
            <a:spLocks noGrp="1"/>
          </p:cNvSpPr>
          <p:nvPr>
            <p:ph idx="1"/>
          </p:nvPr>
        </p:nvSpPr>
        <p:spPr/>
        <p:txBody>
          <a:bodyPr/>
          <a:lstStyle/>
          <a:p>
            <a:pPr marL="0" indent="0">
              <a:buNone/>
            </a:pPr>
            <a:r>
              <a:rPr lang="en-US" dirty="0">
                <a:solidFill>
                  <a:schemeClr val="tx1"/>
                </a:solidFill>
              </a:rPr>
              <a:t>In addition to being an avenue for financial and intellectual mobility, I also see higher education as an opportunity for personal and professional growth. As a higher education administrator, I aim to serve students with a supportive and holistic approach while challenging them to expand their horizons.</a:t>
            </a:r>
          </a:p>
        </p:txBody>
      </p:sp>
    </p:spTree>
    <p:extLst>
      <p:ext uri="{BB962C8B-B14F-4D97-AF65-F5344CB8AC3E}">
        <p14:creationId xmlns:p14="http://schemas.microsoft.com/office/powerpoint/2010/main" val="300751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1472-CE0E-844E-9534-2C8E48787B7E}"/>
              </a:ext>
            </a:extLst>
          </p:cNvPr>
          <p:cNvSpPr>
            <a:spLocks noGrp="1"/>
          </p:cNvSpPr>
          <p:nvPr>
            <p:ph type="title"/>
          </p:nvPr>
        </p:nvSpPr>
        <p:spPr/>
        <p:txBody>
          <a:bodyPr/>
          <a:lstStyle/>
          <a:p>
            <a:r>
              <a:rPr lang="en-US" dirty="0"/>
              <a:t>Theoretical Construct</a:t>
            </a:r>
          </a:p>
        </p:txBody>
      </p:sp>
      <p:pic>
        <p:nvPicPr>
          <p:cNvPr id="5" name="Content Placeholder 4">
            <a:extLst>
              <a:ext uri="{FF2B5EF4-FFF2-40B4-BE49-F238E27FC236}">
                <a16:creationId xmlns:a16="http://schemas.microsoft.com/office/drawing/2014/main" id="{6640B051-AF59-A940-8D05-1A4D71437B80}"/>
              </a:ext>
            </a:extLst>
          </p:cNvPr>
          <p:cNvPicPr>
            <a:picLocks noGrp="1" noChangeAspect="1"/>
          </p:cNvPicPr>
          <p:nvPr>
            <p:ph idx="1"/>
          </p:nvPr>
        </p:nvPicPr>
        <p:blipFill>
          <a:blip r:embed="rId2"/>
          <a:stretch>
            <a:fillRect/>
          </a:stretch>
        </p:blipFill>
        <p:spPr>
          <a:xfrm>
            <a:off x="4690533" y="762766"/>
            <a:ext cx="5774266" cy="3606033"/>
          </a:xfrm>
        </p:spPr>
      </p:pic>
      <p:sp>
        <p:nvSpPr>
          <p:cNvPr id="3" name="TextBox 2">
            <a:extLst>
              <a:ext uri="{FF2B5EF4-FFF2-40B4-BE49-F238E27FC236}">
                <a16:creationId xmlns:a16="http://schemas.microsoft.com/office/drawing/2014/main" id="{0C6FAA0B-F06B-1F42-AF51-6C6969552578}"/>
              </a:ext>
            </a:extLst>
          </p:cNvPr>
          <p:cNvSpPr txBox="1"/>
          <p:nvPr/>
        </p:nvSpPr>
        <p:spPr>
          <a:xfrm>
            <a:off x="3522133" y="4622800"/>
            <a:ext cx="3691468" cy="1631216"/>
          </a:xfrm>
          <a:prstGeom prst="rect">
            <a:avLst/>
          </a:prstGeom>
          <a:noFill/>
        </p:spPr>
        <p:txBody>
          <a:bodyPr wrap="square" rtlCol="0">
            <a:spAutoFit/>
          </a:bodyPr>
          <a:lstStyle/>
          <a:p>
            <a:pPr algn="ctr"/>
            <a:r>
              <a:rPr lang="en-US" sz="2000" dirty="0"/>
              <a:t>“Constructivism says that people learn by making sense out of the world; they make meaning out of what they encounter” (Reiser &amp; Dempsey, 2018. p. 61)</a:t>
            </a:r>
          </a:p>
        </p:txBody>
      </p:sp>
    </p:spTree>
    <p:extLst>
      <p:ext uri="{BB962C8B-B14F-4D97-AF65-F5344CB8AC3E}">
        <p14:creationId xmlns:p14="http://schemas.microsoft.com/office/powerpoint/2010/main" val="403242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58F1-D921-0444-863B-67F159D91E56}"/>
              </a:ext>
            </a:extLst>
          </p:cNvPr>
          <p:cNvSpPr>
            <a:spLocks noGrp="1"/>
          </p:cNvSpPr>
          <p:nvPr>
            <p:ph type="title"/>
          </p:nvPr>
        </p:nvSpPr>
        <p:spPr/>
        <p:txBody>
          <a:bodyPr/>
          <a:lstStyle/>
          <a:p>
            <a:r>
              <a:rPr lang="en-US" dirty="0"/>
              <a:t>Incorporating Technology</a:t>
            </a:r>
          </a:p>
        </p:txBody>
      </p:sp>
      <p:sp>
        <p:nvSpPr>
          <p:cNvPr id="3" name="Content Placeholder 2">
            <a:extLst>
              <a:ext uri="{FF2B5EF4-FFF2-40B4-BE49-F238E27FC236}">
                <a16:creationId xmlns:a16="http://schemas.microsoft.com/office/drawing/2014/main" id="{7DF5C8F1-458A-4D44-B4C6-F3BA60790970}"/>
              </a:ext>
            </a:extLst>
          </p:cNvPr>
          <p:cNvSpPr>
            <a:spLocks noGrp="1"/>
          </p:cNvSpPr>
          <p:nvPr>
            <p:ph idx="1"/>
          </p:nvPr>
        </p:nvSpPr>
        <p:spPr/>
        <p:txBody>
          <a:bodyPr/>
          <a:lstStyle/>
          <a:p>
            <a:r>
              <a:rPr lang="en-US" dirty="0">
                <a:solidFill>
                  <a:schemeClr val="tx1"/>
                </a:solidFill>
              </a:rPr>
              <a:t>“Allow students to adjust the timing and format of education to fit other priorities in their lives” (Reimagining the Role of Technology in Higher Education, 2017).</a:t>
            </a:r>
          </a:p>
          <a:p>
            <a:r>
              <a:rPr lang="en-US" b="1" dirty="0">
                <a:solidFill>
                  <a:schemeClr val="tx1"/>
                </a:solidFill>
              </a:rPr>
              <a:t>Serious eLearning : </a:t>
            </a:r>
            <a:r>
              <a:rPr lang="en-US" dirty="0">
                <a:solidFill>
                  <a:schemeClr val="tx1"/>
                </a:solidFill>
              </a:rPr>
              <a:t>A more performance focused, engagement driven, student centered method which uses authentic context  with real world consequences making it more relevant for the 21st century than typical e-learning. </a:t>
            </a:r>
            <a:r>
              <a:rPr lang="en-US" dirty="0">
                <a:solidFill>
                  <a:schemeClr val="tx1"/>
                </a:solidFill>
                <a:hlinkClick r:id="rId2">
                  <a:extLst>
                    <a:ext uri="{A12FA001-AC4F-418D-AE19-62706E023703}">
                      <ahyp:hlinkClr xmlns:ahyp="http://schemas.microsoft.com/office/drawing/2018/hyperlinkcolor" val="tx"/>
                    </a:ext>
                  </a:extLst>
                </a:hlinkClick>
              </a:rPr>
              <a:t>https://elearningmanifesto.org</a:t>
            </a:r>
            <a:endParaRPr lang="en-US" dirty="0">
              <a:solidFill>
                <a:schemeClr val="tx1"/>
              </a:solidFill>
            </a:endParaRPr>
          </a:p>
        </p:txBody>
      </p:sp>
    </p:spTree>
    <p:extLst>
      <p:ext uri="{BB962C8B-B14F-4D97-AF65-F5344CB8AC3E}">
        <p14:creationId xmlns:p14="http://schemas.microsoft.com/office/powerpoint/2010/main" val="307513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58A7-40D0-5045-A930-3C562FE27E0F}"/>
              </a:ext>
            </a:extLst>
          </p:cNvPr>
          <p:cNvSpPr>
            <a:spLocks noGrp="1"/>
          </p:cNvSpPr>
          <p:nvPr>
            <p:ph type="title"/>
          </p:nvPr>
        </p:nvSpPr>
        <p:spPr/>
        <p:txBody>
          <a:bodyPr/>
          <a:lstStyle/>
          <a:p>
            <a:r>
              <a:rPr lang="en-US" dirty="0"/>
              <a:t>Professional Development</a:t>
            </a:r>
          </a:p>
        </p:txBody>
      </p:sp>
      <p:pic>
        <p:nvPicPr>
          <p:cNvPr id="5" name="Content Placeholder 4">
            <a:extLst>
              <a:ext uri="{FF2B5EF4-FFF2-40B4-BE49-F238E27FC236}">
                <a16:creationId xmlns:a16="http://schemas.microsoft.com/office/drawing/2014/main" id="{5EBA47F0-EABD-CF47-B54E-499C6FA1ED67}"/>
              </a:ext>
            </a:extLst>
          </p:cNvPr>
          <p:cNvPicPr>
            <a:picLocks noGrp="1" noChangeAspect="1"/>
          </p:cNvPicPr>
          <p:nvPr>
            <p:ph idx="1"/>
          </p:nvPr>
        </p:nvPicPr>
        <p:blipFill>
          <a:blip r:embed="rId2"/>
          <a:stretch>
            <a:fillRect/>
          </a:stretch>
        </p:blipFill>
        <p:spPr>
          <a:xfrm>
            <a:off x="4112156" y="2015067"/>
            <a:ext cx="4786488" cy="3589866"/>
          </a:xfrm>
        </p:spPr>
      </p:pic>
      <p:pic>
        <p:nvPicPr>
          <p:cNvPr id="7" name="Picture 6">
            <a:extLst>
              <a:ext uri="{FF2B5EF4-FFF2-40B4-BE49-F238E27FC236}">
                <a16:creationId xmlns:a16="http://schemas.microsoft.com/office/drawing/2014/main" id="{DB093FC4-ED22-7048-93DE-9B98BB4F1FB6}"/>
              </a:ext>
            </a:extLst>
          </p:cNvPr>
          <p:cNvPicPr>
            <a:picLocks noChangeAspect="1"/>
          </p:cNvPicPr>
          <p:nvPr/>
        </p:nvPicPr>
        <p:blipFill>
          <a:blip r:embed="rId3"/>
          <a:stretch>
            <a:fillRect/>
          </a:stretch>
        </p:blipFill>
        <p:spPr>
          <a:xfrm>
            <a:off x="4112155" y="1123837"/>
            <a:ext cx="5422900" cy="711200"/>
          </a:xfrm>
          <a:prstGeom prst="rect">
            <a:avLst/>
          </a:prstGeom>
        </p:spPr>
      </p:pic>
      <p:sp>
        <p:nvSpPr>
          <p:cNvPr id="8" name="TextBox 7">
            <a:extLst>
              <a:ext uri="{FF2B5EF4-FFF2-40B4-BE49-F238E27FC236}">
                <a16:creationId xmlns:a16="http://schemas.microsoft.com/office/drawing/2014/main" id="{A35F0F17-6FDB-CF41-8BA4-D97FE8F4E534}"/>
              </a:ext>
            </a:extLst>
          </p:cNvPr>
          <p:cNvSpPr txBox="1"/>
          <p:nvPr/>
        </p:nvSpPr>
        <p:spPr>
          <a:xfrm>
            <a:off x="4112155" y="5784963"/>
            <a:ext cx="3215797" cy="261610"/>
          </a:xfrm>
          <a:prstGeom prst="rect">
            <a:avLst/>
          </a:prstGeom>
          <a:noFill/>
        </p:spPr>
        <p:txBody>
          <a:bodyPr wrap="square" rtlCol="0">
            <a:spAutoFit/>
          </a:bodyPr>
          <a:lstStyle/>
          <a:p>
            <a:r>
              <a:rPr lang="en-US" sz="1100" dirty="0"/>
              <a:t>Source: https://</a:t>
            </a:r>
            <a:r>
              <a:rPr lang="en-US" sz="1100" dirty="0" err="1"/>
              <a:t>acert.hunter.cuny.edu</a:t>
            </a:r>
            <a:endParaRPr lang="en-US" sz="1100" dirty="0"/>
          </a:p>
        </p:txBody>
      </p:sp>
    </p:spTree>
    <p:extLst>
      <p:ext uri="{BB962C8B-B14F-4D97-AF65-F5344CB8AC3E}">
        <p14:creationId xmlns:p14="http://schemas.microsoft.com/office/powerpoint/2010/main" val="121996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5EA1-4F4A-6145-B271-753A8B529081}"/>
              </a:ext>
            </a:extLst>
          </p:cNvPr>
          <p:cNvSpPr>
            <a:spLocks noGrp="1"/>
          </p:cNvSpPr>
          <p:nvPr>
            <p:ph type="title"/>
          </p:nvPr>
        </p:nvSpPr>
        <p:spPr/>
        <p:txBody>
          <a:bodyPr/>
          <a:lstStyle/>
          <a:p>
            <a:r>
              <a:rPr lang="en-US" dirty="0"/>
              <a:t>Accessibility</a:t>
            </a:r>
          </a:p>
        </p:txBody>
      </p:sp>
      <p:sp>
        <p:nvSpPr>
          <p:cNvPr id="3" name="Content Placeholder 2">
            <a:extLst>
              <a:ext uri="{FF2B5EF4-FFF2-40B4-BE49-F238E27FC236}">
                <a16:creationId xmlns:a16="http://schemas.microsoft.com/office/drawing/2014/main" id="{CADD760A-9E9D-4D4E-821A-F5A0BCEB8C99}"/>
              </a:ext>
            </a:extLst>
          </p:cNvPr>
          <p:cNvSpPr>
            <a:spLocks noGrp="1"/>
          </p:cNvSpPr>
          <p:nvPr>
            <p:ph idx="1"/>
          </p:nvPr>
        </p:nvSpPr>
        <p:spPr/>
        <p:txBody>
          <a:bodyPr/>
          <a:lstStyle/>
          <a:p>
            <a:pPr marL="0" indent="0">
              <a:buNone/>
            </a:pPr>
            <a:r>
              <a:rPr lang="en-US" dirty="0">
                <a:solidFill>
                  <a:schemeClr val="tx1"/>
                </a:solidFill>
              </a:rPr>
              <a:t>“When considering reaching as many learners as possible, the instructional designer must be aware of the presence of different abilities and cultures and technologies used by individuals to overcome learning barriers” (Reiser &amp; Dempsey, 2018, p. 309)</a:t>
            </a:r>
          </a:p>
        </p:txBody>
      </p:sp>
    </p:spTree>
    <p:extLst>
      <p:ext uri="{BB962C8B-B14F-4D97-AF65-F5344CB8AC3E}">
        <p14:creationId xmlns:p14="http://schemas.microsoft.com/office/powerpoint/2010/main" val="92465581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1218</TotalTime>
  <Words>674</Words>
  <Application>Microsoft Macintosh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Corbel</vt:lpstr>
      <vt:lpstr>Wingdings 2</vt:lpstr>
      <vt:lpstr>Frame</vt:lpstr>
      <vt:lpstr>Technology Integration Research Project   Karlene Roberts  ENC 710: Learning in an Era of Technology   Dr. Dean Cantu  June 17, 2020</vt:lpstr>
      <vt:lpstr>CITY UNIVERSITY OF NEW  YORK</vt:lpstr>
      <vt:lpstr>CUNY Hunter College </vt:lpstr>
      <vt:lpstr>Student Centered Approach</vt:lpstr>
      <vt:lpstr>Philosophy of Higher Education</vt:lpstr>
      <vt:lpstr>Theoretical Construct</vt:lpstr>
      <vt:lpstr>Incorporating Technology</vt:lpstr>
      <vt:lpstr>Professional Development</vt:lpstr>
      <vt:lpstr>Accessibility</vt:lpstr>
      <vt:lpstr>Social Justice &amp; Equity</vt:lpstr>
      <vt:lpstr>Learning that supports students</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Karlene Roberts  </dc:title>
  <dc:creator>Microsoft Office User</dc:creator>
  <cp:lastModifiedBy>Microsoft Office User</cp:lastModifiedBy>
  <cp:revision>22</cp:revision>
  <dcterms:created xsi:type="dcterms:W3CDTF">2020-06-12T15:17:17Z</dcterms:created>
  <dcterms:modified xsi:type="dcterms:W3CDTF">2020-06-15T01:01:26Z</dcterms:modified>
</cp:coreProperties>
</file>